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Hatton" charset="1" panose="00000500000000000000"/>
      <p:regular r:id="rId14"/>
    </p:embeddedFont>
    <p:embeddedFont>
      <p:font typeface="Hatton Bold" charset="1" panose="00000800000000000000"/>
      <p:regular r:id="rId15"/>
    </p:embeddedFont>
    <p:embeddedFont>
      <p:font typeface="Hatton Extra-Light" charset="1" panose="00000300000000000000"/>
      <p:regular r:id="rId16"/>
    </p:embeddedFont>
    <p:embeddedFont>
      <p:font typeface="Hatton Light" charset="1" panose="00000400000000000000"/>
      <p:regular r:id="rId17"/>
    </p:embeddedFont>
    <p:embeddedFont>
      <p:font typeface="Hatton Semi-Bold" charset="1" panose="00000700000000000000"/>
      <p:regular r:id="rId18"/>
    </p:embeddedFont>
    <p:embeddedFont>
      <p:font typeface="Hatton Ultra-Bold" charset="1" panose="00000900000000000000"/>
      <p:regular r:id="rId19"/>
    </p:embeddedFont>
    <p:embeddedFont>
      <p:font typeface="Hatton Heavy" charset="1" panose="00000A00000000000000"/>
      <p:regular r:id="rId20"/>
    </p:embeddedFont>
    <p:embeddedFont>
      <p:font typeface="Nourd" charset="1" panose="00000500000000000000"/>
      <p:regular r:id="rId21"/>
    </p:embeddedFont>
    <p:embeddedFont>
      <p:font typeface="Nourd Bold" charset="1" panose="00000800000000000000"/>
      <p:regular r:id="rId22"/>
    </p:embeddedFont>
    <p:embeddedFont>
      <p:font typeface="Nourd Light" charset="1" panose="00000400000000000000"/>
      <p:regular r:id="rId23"/>
    </p:embeddedFont>
    <p:embeddedFont>
      <p:font typeface="Nourd Medium" charset="1" panose="00000600000000000000"/>
      <p:regular r:id="rId24"/>
    </p:embeddedFont>
    <p:embeddedFont>
      <p:font typeface="Nourd Semi-Bold" charset="1" panose="00000700000000000000"/>
      <p:regular r:id="rId25"/>
    </p:embeddedFont>
    <p:embeddedFont>
      <p:font typeface="Nourd Heavy" charset="1" panose="00000A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https://github.com/jasonwei20/eda_nlp" TargetMode="External" Type="http://schemas.openxmlformats.org/officeDocument/2006/relationships/hyperlink"/><Relationship Id="rId7" Target="https://github.com/catSirup/KorEDA/blob/master/README.md" TargetMode="External" Type="http://schemas.openxmlformats.org/officeDocument/2006/relationships/hyperlink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17591" y="8654982"/>
            <a:ext cx="1831118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9"/>
              </a:lnSpc>
            </a:pPr>
            <a:r>
              <a:rPr lang="en-US" sz="2299">
                <a:solidFill>
                  <a:srgbClr val="1C1C1C"/>
                </a:solidFill>
                <a:latin typeface="Nourd"/>
              </a:rPr>
              <a:t>Task: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33150" y="8460037"/>
            <a:ext cx="4279163" cy="52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C1C1C"/>
                </a:solidFill>
                <a:latin typeface="Canva Sans"/>
              </a:rPr>
              <a:t>TEXT CLASSIFICATION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2716" y="1361185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ZeroToOne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3921" y="3289411"/>
            <a:ext cx="11320158" cy="185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Ultra-Bold"/>
              </a:rPr>
              <a:t>DLT</a:t>
            </a:r>
            <a:r>
              <a:rPr lang="en-US" sz="12995">
                <a:solidFill>
                  <a:srgbClr val="1C1C1C"/>
                </a:solidFill>
                <a:latin typeface="Hatton Bold"/>
              </a:rPr>
              <a:t>hon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34397" y="6152764"/>
            <a:ext cx="1161920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1C1C1C"/>
                </a:solidFill>
                <a:ea typeface="Nourd"/>
              </a:rPr>
              <a:t>박혜원, Gyubin?Hwang, Yeonsoo Kim, Bumjun Kim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921" y="2917550"/>
            <a:ext cx="1132015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PRE-TRAINED MODELS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Bold"/>
              </a:rPr>
              <a:t>KLUE/ROBERTA-LARGE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031349" y="8372696"/>
            <a:ext cx="6630053" cy="70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05"/>
              </a:lnSpc>
            </a:pPr>
            <a:r>
              <a:rPr lang="en-US" sz="4075">
                <a:solidFill>
                  <a:srgbClr val="1C1C1C"/>
                </a:solidFill>
                <a:latin typeface="Nourd"/>
              </a:rPr>
              <a:t>TEST ACCURACY: 0.88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3921" y="2917550"/>
            <a:ext cx="1132015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PRE-TRAINED MODELS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"/>
              </a:rPr>
              <a:t>SKT/KOGPT2-BASE-V2E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806675"/>
            <a:ext cx="11750252" cy="361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1C1C1C"/>
                </a:solidFill>
                <a:ea typeface="Canva Sans"/>
              </a:rPr>
              <a:t>제가 사용한 실제 이유  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C1C1C"/>
                </a:solidFill>
                <a:latin typeface="Canva Sans"/>
              </a:rPr>
              <a:t>1. 학습이 빨라서,,</a:t>
            </a: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C1C1C"/>
                </a:solidFill>
                <a:latin typeface="Canva Sans"/>
              </a:rPr>
              <a:t>2. Enc + Dec 구조인 모델은 성능이 어떤지 확인하고자 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1C1C1C"/>
                </a:solidFill>
                <a:ea typeface="Canva Sans"/>
              </a:rPr>
              <a:t>추가 조사 설명 based on : https://github.com/SKT-AI/KoGPT2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241" y="1198696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92072" y="1239743"/>
            <a:ext cx="1725392" cy="5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000000"/>
                </a:solidFill>
                <a:latin typeface="Nourd Bold"/>
              </a:rPr>
              <a:t>Thynk University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Nourd Bold"/>
              </a:rPr>
              <a:t>| Thesis Defense Presentation Template |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Nourd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921" y="2917550"/>
            <a:ext cx="1132015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PRE-TRAINED MODELS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"/>
              </a:rPr>
              <a:t>TUNIB/ELECTRA-KO-BASE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4397" y="6615705"/>
            <a:ext cx="1161920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Presentation are communication tools that can be used as demontrations,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lectures, reports, and more. it is mostly presented before an audience.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921" y="2917550"/>
            <a:ext cx="11320158" cy="186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Ultra-Bold"/>
              </a:rPr>
              <a:t>PRE-TRAINED MODELS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1C1C1C"/>
                </a:solidFill>
                <a:latin typeface="Hatton"/>
              </a:rPr>
              <a:t>MONOLOGG/KOELECTRA BASE-V3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4397" y="6615705"/>
            <a:ext cx="1161920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Presentation are communication tools that can be used as demontrations,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lectures, reports, and more. it is mostly presented before an audience.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390" y="2503703"/>
            <a:ext cx="8312420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INSUFFICIENT DATA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3756704"/>
            <a:ext cx="7232960" cy="3426139"/>
          </a:xfrm>
          <a:custGeom>
            <a:avLst/>
            <a:gdLst/>
            <a:ahLst/>
            <a:cxnLst/>
            <a:rect r="r" b="b" t="t" l="l"/>
            <a:pathLst>
              <a:path h="3426139" w="7232960">
                <a:moveTo>
                  <a:pt x="0" y="0"/>
                </a:moveTo>
                <a:lnTo>
                  <a:pt x="7232960" y="0"/>
                </a:lnTo>
                <a:lnTo>
                  <a:pt x="7232960" y="3426139"/>
                </a:lnTo>
                <a:lnTo>
                  <a:pt x="0" y="3426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608238" y="2503682"/>
            <a:ext cx="8312420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DATA AUGMENTATION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35694" y="4349897"/>
            <a:ext cx="2239752" cy="22397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anva Sans"/>
                </a:rPr>
                <a:t>AI Hub data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46921" y="4262060"/>
            <a:ext cx="2415426" cy="241542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B9B9B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Canva Sans"/>
                </a:rPr>
                <a:t>Back Translation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733821" y="4262060"/>
            <a:ext cx="2415426" cy="241542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anva Sans"/>
                </a:rPr>
                <a:t>KorEDA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79484" y="2693401"/>
            <a:ext cx="8312420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DATA AUGMENTATION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83404" y="4385676"/>
            <a:ext cx="2415426" cy="241542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anva Sans"/>
                </a:rPr>
                <a:t>KorEDA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233050"/>
            <a:ext cx="5208857" cy="6501888"/>
          </a:xfrm>
          <a:custGeom>
            <a:avLst/>
            <a:gdLst/>
            <a:ahLst/>
            <a:cxnLst/>
            <a:rect r="r" b="b" t="t" l="l"/>
            <a:pathLst>
              <a:path h="6501888" w="5208857">
                <a:moveTo>
                  <a:pt x="0" y="0"/>
                </a:moveTo>
                <a:lnTo>
                  <a:pt x="5208857" y="0"/>
                </a:lnTo>
                <a:lnTo>
                  <a:pt x="5208857" y="6501888"/>
                </a:lnTo>
                <a:lnTo>
                  <a:pt x="0" y="6501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37224" y="2233050"/>
            <a:ext cx="10022076" cy="6362853"/>
          </a:xfrm>
          <a:custGeom>
            <a:avLst/>
            <a:gdLst/>
            <a:ahLst/>
            <a:cxnLst/>
            <a:rect r="r" b="b" t="t" l="l"/>
            <a:pathLst>
              <a:path h="6362853" w="10022076">
                <a:moveTo>
                  <a:pt x="0" y="0"/>
                </a:moveTo>
                <a:lnTo>
                  <a:pt x="10022076" y="0"/>
                </a:lnTo>
                <a:lnTo>
                  <a:pt x="10022076" y="6362853"/>
                </a:lnTo>
                <a:lnTo>
                  <a:pt x="0" y="6362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7947" y="8782563"/>
            <a:ext cx="6628284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https://ai.stanford.edu/blog/data-augmentation</a:t>
            </a:r>
            <a:r>
              <a:rPr lang="en-US" sz="2000">
                <a:solidFill>
                  <a:srgbClr val="FFFFFF"/>
                </a:solidFill>
                <a:latin typeface="Nourd Bold"/>
              </a:rPr>
              <a:t>/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83921" y="2946125"/>
            <a:ext cx="11320158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KorEDA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166" y="5225776"/>
            <a:ext cx="18106834" cy="319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3455" indent="-391727" lvl="1">
              <a:lnSpc>
                <a:spcPts val="5080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628" u="sng">
                <a:solidFill>
                  <a:srgbClr val="000000"/>
                </a:solidFill>
                <a:latin typeface="Arimo Bold"/>
                <a:hlinkClick r:id="rId6" tooltip="https://github.com/jasonwei20/eda_nlp"/>
              </a:rPr>
              <a:t>EDA: Easy Data Augmentation Techniques for Boosting Performance on Text Classification Tasks</a:t>
            </a:r>
            <a:r>
              <a:rPr lang="en-US" sz="3628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3628">
                <a:solidFill>
                  <a:srgbClr val="000000"/>
                </a:solidFill>
                <a:ea typeface="Arimo Bold"/>
              </a:rPr>
              <a:t>를 한국어로 쓸 수 있도록 wordnet 부분만 교체한 프로젝트 </a:t>
            </a:r>
          </a:p>
          <a:p>
            <a:pPr>
              <a:lnSpc>
                <a:spcPts val="5080"/>
              </a:lnSpc>
            </a:pPr>
          </a:p>
          <a:p>
            <a:pPr marL="783455" indent="-391727" lvl="1">
              <a:lnSpc>
                <a:spcPts val="5080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Arimo Bold"/>
              </a:rPr>
              <a:t> Wordnet은 KAIST에서 만든 Korean WordNet(KWN)을 사용했습니다.</a:t>
            </a:r>
          </a:p>
          <a:p>
            <a:pPr>
              <a:lnSpc>
                <a:spcPts val="50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857807"/>
            <a:ext cx="3385319" cy="40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3017" u="sng">
                <a:solidFill>
                  <a:srgbClr val="000000"/>
                </a:solidFill>
                <a:latin typeface="Nourd Bold"/>
                <a:hlinkClick r:id="rId7" tooltip="https://github.com/catSirup/KorEDA/blob/master/README.md"/>
              </a:rPr>
              <a:t>catSirup/KorEDA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271409" y="2391066"/>
            <a:ext cx="11748969" cy="6565600"/>
          </a:xfrm>
          <a:custGeom>
            <a:avLst/>
            <a:gdLst/>
            <a:ahLst/>
            <a:cxnLst/>
            <a:rect r="r" b="b" t="t" l="l"/>
            <a:pathLst>
              <a:path h="6565600" w="11748969">
                <a:moveTo>
                  <a:pt x="0" y="0"/>
                </a:moveTo>
                <a:lnTo>
                  <a:pt x="11748969" y="0"/>
                </a:lnTo>
                <a:lnTo>
                  <a:pt x="11748969" y="6565600"/>
                </a:lnTo>
                <a:lnTo>
                  <a:pt x="0" y="6565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7409" y="2479210"/>
            <a:ext cx="9813183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36361" y="4401781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6361" y="4777942"/>
            <a:ext cx="286749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0074" y="4401781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0074" y="4777942"/>
            <a:ext cx="2867494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6768" y="4401781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6768" y="4777942"/>
            <a:ext cx="3313009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LITERARY PREVIEW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87500" y="443940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87500" y="4815561"/>
            <a:ext cx="3084963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THEORETICAL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6361" y="5193166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20074" y="5193166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03787" y="5193166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87500" y="5193166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361" y="624433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6361" y="6620490"/>
            <a:ext cx="2867494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20074" y="624433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20074" y="6620490"/>
            <a:ext cx="2867494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HYPOTHESIS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6768" y="624433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06768" y="6620490"/>
            <a:ext cx="3193697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87500" y="6281948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87500" y="6658109"/>
            <a:ext cx="3084963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IMPLEMENTATION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6361" y="703571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20074" y="703571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03787" y="703571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87500" y="703571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6361" y="808469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09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6361" y="8460851"/>
            <a:ext cx="2867494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RESULT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20074" y="8460851"/>
            <a:ext cx="2867494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6768" y="8084690"/>
            <a:ext cx="726183" cy="34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06768" y="8460851"/>
            <a:ext cx="3491976" cy="39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C1C1C"/>
                </a:solidFill>
                <a:latin typeface="Nourd Bold"/>
              </a:rPr>
              <a:t>RECOMMENDATIONS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36361" y="887607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20074" y="887607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03787" y="8876074"/>
            <a:ext cx="3164139" cy="38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Lorem ipsum dolor sit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3687500" y="8065640"/>
            <a:ext cx="3571800" cy="1192660"/>
            <a:chOff x="0" y="0"/>
            <a:chExt cx="1170193" cy="39073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70193" cy="390739"/>
            </a:xfrm>
            <a:custGeom>
              <a:avLst/>
              <a:gdLst/>
              <a:ahLst/>
              <a:cxnLst/>
              <a:rect r="r" b="b" t="t" l="l"/>
              <a:pathLst>
                <a:path h="390739" w="1170193">
                  <a:moveTo>
                    <a:pt x="108376" y="0"/>
                  </a:moveTo>
                  <a:lnTo>
                    <a:pt x="1061817" y="0"/>
                  </a:lnTo>
                  <a:cubicBezTo>
                    <a:pt x="1090560" y="0"/>
                    <a:pt x="1118126" y="11418"/>
                    <a:pt x="1138450" y="31742"/>
                  </a:cubicBezTo>
                  <a:cubicBezTo>
                    <a:pt x="1158774" y="52067"/>
                    <a:pt x="1170193" y="79633"/>
                    <a:pt x="1170193" y="108376"/>
                  </a:cubicBezTo>
                  <a:lnTo>
                    <a:pt x="1170193" y="282364"/>
                  </a:lnTo>
                  <a:cubicBezTo>
                    <a:pt x="1170193" y="342218"/>
                    <a:pt x="1121671" y="390739"/>
                    <a:pt x="1061817" y="390739"/>
                  </a:cubicBezTo>
                  <a:lnTo>
                    <a:pt x="108376" y="390739"/>
                  </a:lnTo>
                  <a:cubicBezTo>
                    <a:pt x="48521" y="390739"/>
                    <a:pt x="0" y="342218"/>
                    <a:pt x="0" y="282364"/>
                  </a:cubicBezTo>
                  <a:lnTo>
                    <a:pt x="0" y="108376"/>
                  </a:lnTo>
                  <a:cubicBezTo>
                    <a:pt x="0" y="48521"/>
                    <a:pt x="48521" y="0"/>
                    <a:pt x="108376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095161" y="8172495"/>
            <a:ext cx="275647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AutoShape 46" id="46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02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5520074" y="8084690"/>
            <a:ext cx="726183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>
                <a:solidFill>
                  <a:srgbClr val="1C1C1C"/>
                </a:solidFill>
                <a:latin typeface="Hatton Ultra-Bold"/>
              </a:rPr>
              <a:t>10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3718" y="2591373"/>
            <a:ext cx="12964352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Hatton Ultra-Bold"/>
              </a:rPr>
              <a:t>KorEDA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47" y="4905608"/>
            <a:ext cx="7961282" cy="2021819"/>
            <a:chOff x="0" y="0"/>
            <a:chExt cx="2608274" cy="6623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05730" y="5186267"/>
            <a:ext cx="6775686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sr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synonym replacement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98018" y="4905608"/>
            <a:ext cx="7961282" cy="2021819"/>
            <a:chOff x="0" y="0"/>
            <a:chExt cx="2608274" cy="6623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B9B9B9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890816" y="5186268"/>
            <a:ext cx="677568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ri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random insertion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47" y="7236481"/>
            <a:ext cx="7961282" cy="2021819"/>
            <a:chOff x="0" y="0"/>
            <a:chExt cx="2608274" cy="6623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B9B9B9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805730" y="7517140"/>
            <a:ext cx="677568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random swap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98018" y="7236481"/>
            <a:ext cx="7961282" cy="2021819"/>
            <a:chOff x="0" y="0"/>
            <a:chExt cx="2608274" cy="6623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08274" cy="662388"/>
            </a:xfrm>
            <a:custGeom>
              <a:avLst/>
              <a:gdLst/>
              <a:ahLst/>
              <a:cxnLst/>
              <a:rect r="r" b="b" t="t" l="l"/>
              <a:pathLst>
                <a:path h="66238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613766"/>
                  </a:lnTo>
                  <a:cubicBezTo>
                    <a:pt x="2608274" y="640619"/>
                    <a:pt x="2586505" y="662388"/>
                    <a:pt x="2559652" y="662388"/>
                  </a:cubicBezTo>
                  <a:lnTo>
                    <a:pt x="48622" y="662388"/>
                  </a:lnTo>
                  <a:cubicBezTo>
                    <a:pt x="21769" y="662388"/>
                    <a:pt x="0" y="640619"/>
                    <a:pt x="0" y="61376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890816" y="7517140"/>
            <a:ext cx="677568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rd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urd Bold"/>
              </a:rPr>
              <a:t>random deletion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70080" y="0"/>
            <a:ext cx="10239884" cy="10287000"/>
          </a:xfrm>
          <a:custGeom>
            <a:avLst/>
            <a:gdLst/>
            <a:ahLst/>
            <a:cxnLst/>
            <a:rect r="r" b="b" t="t" l="l"/>
            <a:pathLst>
              <a:path h="10287000" w="10239884">
                <a:moveTo>
                  <a:pt x="0" y="0"/>
                </a:moveTo>
                <a:lnTo>
                  <a:pt x="10239884" y="0"/>
                </a:lnTo>
                <a:lnTo>
                  <a:pt x="102398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1314" y="2785837"/>
            <a:ext cx="3148161" cy="77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ea typeface="Canva Sans"/>
              </a:rPr>
              <a:t>적용해본 결과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9144000" y="8491174"/>
            <a:ext cx="0" cy="549866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6287" y="2628234"/>
            <a:ext cx="15135425" cy="350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Ultra-Bold"/>
              </a:rPr>
              <a:t>BACK</a:t>
            </a:r>
          </a:p>
          <a:p>
            <a:pPr algn="ctr">
              <a:lnSpc>
                <a:spcPts val="12995"/>
              </a:lnSpc>
            </a:pPr>
            <a:r>
              <a:rPr lang="en-US" sz="12995">
                <a:solidFill>
                  <a:srgbClr val="1C1C1C"/>
                </a:solidFill>
                <a:latin typeface="Hatton Ultra-Bold"/>
              </a:rPr>
              <a:t>TRANSLATION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34397" y="6615705"/>
            <a:ext cx="1161920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Presentation are communication tools that can be used as demontrations,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lectures, reports, and more. it is mostly presented before an audience.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8529" y="2946125"/>
            <a:ext cx="13010942" cy="215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back </a:t>
            </a:r>
            <a:r>
              <a:rPr lang="en-US" sz="8000">
                <a:solidFill>
                  <a:srgbClr val="1C1C1C"/>
                </a:solidFill>
                <a:latin typeface="Hatton Ultra-Bold"/>
              </a:rPr>
              <a:t>translation</a:t>
            </a:r>
          </a:p>
          <a:p>
            <a:pPr algn="ctr">
              <a:lnSpc>
                <a:spcPts val="80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0609" y="5387207"/>
            <a:ext cx="15518691" cy="238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0"/>
              </a:lnSpc>
            </a:pPr>
            <a:r>
              <a:rPr lang="en-US" sz="2728">
                <a:solidFill>
                  <a:srgbClr val="000000"/>
                </a:solidFill>
                <a:latin typeface="Arimo Bold"/>
              </a:rPr>
              <a:t>Back Translation : 합성 코퍼스를 만드는 기법 중 하나이다. Back Translation은 한 데이터의 한 문장을 가져와 다른 언어로 번역한 다음 다시 원래 언어로 번역하여 학습데이터의 양을 증가 시킨다. 즉 말뭉치 확장기법의 일종이다</a:t>
            </a:r>
          </a:p>
          <a:p>
            <a:pPr>
              <a:lnSpc>
                <a:spcPts val="3820"/>
              </a:lnSpc>
            </a:pPr>
          </a:p>
          <a:p>
            <a:pPr>
              <a:lnSpc>
                <a:spcPts val="3820"/>
              </a:lnSpc>
              <a:spcBef>
                <a:spcPct val="0"/>
              </a:spcBef>
            </a:pPr>
            <a:r>
              <a:rPr lang="en-US" sz="2728">
                <a:solidFill>
                  <a:srgbClr val="000000"/>
                </a:solidFill>
                <a:ea typeface="Arimo Bold"/>
              </a:rPr>
              <a:t>한 문장을 가져와 다른 언어로 번역한 다음 다시 원래 언어로 번역하는 기술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921" y="2974700"/>
            <a:ext cx="11320158" cy="26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1C1C1C"/>
                </a:solidFill>
                <a:latin typeface="Hatton Ultra-Bold"/>
              </a:rPr>
              <a:t>ADDITIONAL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4397" y="6615705"/>
            <a:ext cx="11619206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Presentation are communication tools that can be used as demontrations,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lectures, reports, and more. it is mostly presented before an audience.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7916" y="3808929"/>
            <a:ext cx="6002286" cy="4828264"/>
            <a:chOff x="0" y="0"/>
            <a:chExt cx="8003048" cy="643768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54" r="0" b="1454"/>
            <a:stretch>
              <a:fillRect/>
            </a:stretch>
          </p:blipFill>
          <p:spPr>
            <a:xfrm flipH="false" flipV="false">
              <a:off x="0" y="0"/>
              <a:ext cx="8003048" cy="643768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663872" y="2517479"/>
            <a:ext cx="6776664" cy="2839254"/>
            <a:chOff x="0" y="0"/>
            <a:chExt cx="2187167" cy="9163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7167" cy="916369"/>
            </a:xfrm>
            <a:custGeom>
              <a:avLst/>
              <a:gdLst/>
              <a:ahLst/>
              <a:cxnLst/>
              <a:rect r="r" b="b" t="t" l="l"/>
              <a:pathLst>
                <a:path h="916369" w="2187167">
                  <a:moveTo>
                    <a:pt x="57122" y="0"/>
                  </a:moveTo>
                  <a:lnTo>
                    <a:pt x="2130045" y="0"/>
                  </a:lnTo>
                  <a:cubicBezTo>
                    <a:pt x="2161593" y="0"/>
                    <a:pt x="2187167" y="25574"/>
                    <a:pt x="2187167" y="57122"/>
                  </a:cubicBezTo>
                  <a:lnTo>
                    <a:pt x="2187167" y="859247"/>
                  </a:lnTo>
                  <a:cubicBezTo>
                    <a:pt x="2187167" y="890794"/>
                    <a:pt x="2161593" y="916369"/>
                    <a:pt x="2130045" y="916369"/>
                  </a:cubicBezTo>
                  <a:lnTo>
                    <a:pt x="57122" y="916369"/>
                  </a:lnTo>
                  <a:cubicBezTo>
                    <a:pt x="25574" y="916369"/>
                    <a:pt x="0" y="890794"/>
                    <a:pt x="0" y="859247"/>
                  </a:cubicBezTo>
                  <a:lnTo>
                    <a:pt x="0" y="57122"/>
                  </a:lnTo>
                  <a:cubicBezTo>
                    <a:pt x="0" y="25574"/>
                    <a:pt x="25574" y="0"/>
                    <a:pt x="57122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63872" y="5797939"/>
            <a:ext cx="6776664" cy="2839254"/>
            <a:chOff x="0" y="0"/>
            <a:chExt cx="2187167" cy="9163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7167" cy="916369"/>
            </a:xfrm>
            <a:custGeom>
              <a:avLst/>
              <a:gdLst/>
              <a:ahLst/>
              <a:cxnLst/>
              <a:rect r="r" b="b" t="t" l="l"/>
              <a:pathLst>
                <a:path h="916369" w="2187167">
                  <a:moveTo>
                    <a:pt x="57122" y="0"/>
                  </a:moveTo>
                  <a:lnTo>
                    <a:pt x="2130045" y="0"/>
                  </a:lnTo>
                  <a:cubicBezTo>
                    <a:pt x="2161593" y="0"/>
                    <a:pt x="2187167" y="25574"/>
                    <a:pt x="2187167" y="57122"/>
                  </a:cubicBezTo>
                  <a:lnTo>
                    <a:pt x="2187167" y="859247"/>
                  </a:lnTo>
                  <a:cubicBezTo>
                    <a:pt x="2187167" y="890794"/>
                    <a:pt x="2161593" y="916369"/>
                    <a:pt x="2130045" y="916369"/>
                  </a:cubicBezTo>
                  <a:lnTo>
                    <a:pt x="57122" y="916369"/>
                  </a:lnTo>
                  <a:cubicBezTo>
                    <a:pt x="25574" y="916369"/>
                    <a:pt x="0" y="890794"/>
                    <a:pt x="0" y="859247"/>
                  </a:cubicBezTo>
                  <a:lnTo>
                    <a:pt x="0" y="57122"/>
                  </a:lnTo>
                  <a:cubicBezTo>
                    <a:pt x="0" y="25574"/>
                    <a:pt x="25574" y="0"/>
                    <a:pt x="5712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799735" y="2459870"/>
            <a:ext cx="7164803" cy="978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95"/>
              </a:lnSpc>
            </a:pPr>
            <a:r>
              <a:rPr lang="en-US" sz="6895">
                <a:solidFill>
                  <a:srgbClr val="1C1C1C"/>
                </a:solidFill>
                <a:latin typeface="Hatton Ultra-Bold"/>
              </a:rPr>
              <a:t>APPROACH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20040" y="3400499"/>
            <a:ext cx="5076562" cy="173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971">
                <a:solidFill>
                  <a:srgbClr val="1C1C1C"/>
                </a:solidFill>
                <a:latin typeface="Nourd"/>
              </a:rPr>
              <a:t>EDA (Exploratory Data Analysis)</a:t>
            </a:r>
          </a:p>
          <a:p>
            <a:pPr>
              <a:lnSpc>
                <a:spcPts val="2760"/>
              </a:lnSpc>
            </a:pPr>
            <a:r>
              <a:rPr lang="en-US" sz="1971">
                <a:solidFill>
                  <a:srgbClr val="1C1C1C"/>
                </a:solidFill>
                <a:latin typeface="Nourd"/>
              </a:rPr>
              <a:t>Preprocessing</a:t>
            </a:r>
          </a:p>
          <a:p>
            <a:pPr>
              <a:lnSpc>
                <a:spcPts val="2760"/>
              </a:lnSpc>
            </a:pPr>
            <a:r>
              <a:rPr lang="en-US" sz="1971">
                <a:solidFill>
                  <a:srgbClr val="1C1C1C"/>
                </a:solidFill>
                <a:latin typeface="Nourd"/>
              </a:rPr>
              <a:t>Model</a:t>
            </a:r>
          </a:p>
          <a:p>
            <a:pPr>
              <a:lnSpc>
                <a:spcPts val="2760"/>
              </a:lnSpc>
            </a:pPr>
            <a:r>
              <a:rPr lang="en-US" sz="1971">
                <a:solidFill>
                  <a:srgbClr val="1C1C1C"/>
                </a:solidFill>
                <a:latin typeface="Nourd"/>
              </a:rPr>
              <a:t>Performance</a:t>
            </a:r>
          </a:p>
          <a:p>
            <a:pPr>
              <a:lnSpc>
                <a:spcPts val="2760"/>
              </a:lnSpc>
            </a:pPr>
            <a:r>
              <a:rPr lang="en-US" sz="1971">
                <a:solidFill>
                  <a:srgbClr val="1C1C1C"/>
                </a:solidFill>
                <a:latin typeface="Nourd"/>
              </a:rPr>
              <a:t>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20040" y="2807696"/>
            <a:ext cx="315581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 Bold"/>
              </a:rPr>
              <a:t>KEYWORDS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20040" y="6933976"/>
            <a:ext cx="566432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C1C1C"/>
                </a:solidFill>
                <a:latin typeface="Nourd"/>
              </a:rPr>
              <a:t>Directly Exploring and Analyzing Data for EDA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20040" y="6299868"/>
            <a:ext cx="315581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 Bold"/>
              </a:rPr>
              <a:t>INITIAL ACTION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594" y="6685874"/>
            <a:ext cx="16230600" cy="1767258"/>
            <a:chOff x="0" y="0"/>
            <a:chExt cx="21640800" cy="23563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847" r="0" b="5847"/>
            <a:stretch>
              <a:fillRect/>
            </a:stretch>
          </p:blipFill>
          <p:spPr>
            <a:xfrm flipH="false" flipV="false">
              <a:off x="0" y="0"/>
              <a:ext cx="21640800" cy="235634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84666" y="2399946"/>
            <a:ext cx="5027208" cy="3868765"/>
          </a:xfrm>
          <a:custGeom>
            <a:avLst/>
            <a:gdLst/>
            <a:ahLst/>
            <a:cxnLst/>
            <a:rect r="r" b="b" t="t" l="l"/>
            <a:pathLst>
              <a:path h="3868765" w="5027208">
                <a:moveTo>
                  <a:pt x="0" y="0"/>
                </a:moveTo>
                <a:lnTo>
                  <a:pt x="5027208" y="0"/>
                </a:lnTo>
                <a:lnTo>
                  <a:pt x="5027208" y="3868765"/>
                </a:lnTo>
                <a:lnTo>
                  <a:pt x="0" y="3868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3690" y="2856069"/>
            <a:ext cx="10990390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594" y="4761230"/>
            <a:ext cx="100965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Directly Exploring and Analyzing Data for EDA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5356" y="3107339"/>
            <a:ext cx="7921971" cy="5504204"/>
            <a:chOff x="0" y="0"/>
            <a:chExt cx="2556815" cy="17764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6815" cy="1776481"/>
            </a:xfrm>
            <a:custGeom>
              <a:avLst/>
              <a:gdLst/>
              <a:ahLst/>
              <a:cxnLst/>
              <a:rect r="r" b="b" t="t" l="l"/>
              <a:pathLst>
                <a:path h="1776481" w="2556815">
                  <a:moveTo>
                    <a:pt x="48864" y="0"/>
                  </a:moveTo>
                  <a:lnTo>
                    <a:pt x="2507952" y="0"/>
                  </a:lnTo>
                  <a:cubicBezTo>
                    <a:pt x="2520911" y="0"/>
                    <a:pt x="2533340" y="5148"/>
                    <a:pt x="2542503" y="14312"/>
                  </a:cubicBezTo>
                  <a:cubicBezTo>
                    <a:pt x="2551667" y="23476"/>
                    <a:pt x="2556815" y="35904"/>
                    <a:pt x="2556815" y="48864"/>
                  </a:cubicBezTo>
                  <a:lnTo>
                    <a:pt x="2556815" y="1727617"/>
                  </a:lnTo>
                  <a:cubicBezTo>
                    <a:pt x="2556815" y="1754604"/>
                    <a:pt x="2534938" y="1776481"/>
                    <a:pt x="2507952" y="1776481"/>
                  </a:cubicBezTo>
                  <a:lnTo>
                    <a:pt x="48864" y="1776481"/>
                  </a:lnTo>
                  <a:cubicBezTo>
                    <a:pt x="35904" y="1776481"/>
                    <a:pt x="23476" y="1771333"/>
                    <a:pt x="14312" y="1762169"/>
                  </a:cubicBezTo>
                  <a:cubicBezTo>
                    <a:pt x="5148" y="1753005"/>
                    <a:pt x="0" y="1740577"/>
                    <a:pt x="0" y="1727617"/>
                  </a:cubicBezTo>
                  <a:lnTo>
                    <a:pt x="0" y="48864"/>
                  </a:lnTo>
                  <a:cubicBezTo>
                    <a:pt x="0" y="21877"/>
                    <a:pt x="21877" y="0"/>
                    <a:pt x="48864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14423" y="9107532"/>
            <a:ext cx="16244877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1555" y="1100957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0771" y="4295189"/>
            <a:ext cx="8776558" cy="3030189"/>
          </a:xfrm>
          <a:custGeom>
            <a:avLst/>
            <a:gdLst/>
            <a:ahLst/>
            <a:cxnLst/>
            <a:rect r="r" b="b" t="t" l="l"/>
            <a:pathLst>
              <a:path h="3030189" w="8776558">
                <a:moveTo>
                  <a:pt x="0" y="0"/>
                </a:moveTo>
                <a:lnTo>
                  <a:pt x="8776558" y="0"/>
                </a:lnTo>
                <a:lnTo>
                  <a:pt x="8776558" y="3030189"/>
                </a:lnTo>
                <a:lnTo>
                  <a:pt x="0" y="3030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939761" y="2281839"/>
            <a:ext cx="12412266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MACHINE LEARNING - PREPROCESSING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1521" y="3447448"/>
            <a:ext cx="7182855" cy="467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C1C1C"/>
                </a:solidFill>
                <a:latin typeface="Nourd"/>
              </a:rPr>
              <a:t>Transform lowercase letters, remove spaces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   2. </a:t>
            </a:r>
            <a:r>
              <a:rPr lang="en-US" sz="2199">
                <a:solidFill>
                  <a:srgbClr val="1C1C1C"/>
                </a:solidFill>
                <a:latin typeface="Nourd"/>
              </a:rPr>
              <a:t>. ? ! Handles spaces before and after punctuation marks such as , etc.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   3. </a:t>
            </a:r>
            <a:r>
              <a:rPr lang="en-US" sz="2199">
                <a:solidFill>
                  <a:srgbClr val="1C1C1C"/>
                </a:solidFill>
                <a:latin typeface="Nourd"/>
              </a:rPr>
              <a:t>If there are two or more spaces, one space is processed.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   4. </a:t>
            </a:r>
            <a:r>
              <a:rPr lang="en-US" sz="2199">
                <a:solidFill>
                  <a:srgbClr val="1C1C1C"/>
                </a:solidFill>
                <a:latin typeface="Nourd"/>
              </a:rPr>
              <a:t>Remove characters other than a~z, A~Z, ?, ., !, 가~힣, ㄱ~ㅎ, ㅏ~ㅣ, etc. 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   5. </a:t>
            </a:r>
            <a:r>
              <a:rPr lang="en-US" sz="2199">
                <a:solidFill>
                  <a:srgbClr val="1C1C1C"/>
                </a:solidFill>
                <a:latin typeface="Nourd"/>
              </a:rPr>
              <a:t>remove spaces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2456" y="1394616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57693" y="4269758"/>
            <a:ext cx="7813510" cy="3455725"/>
            <a:chOff x="0" y="0"/>
            <a:chExt cx="2521809" cy="1115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1809" cy="1115335"/>
            </a:xfrm>
            <a:custGeom>
              <a:avLst/>
              <a:gdLst/>
              <a:ahLst/>
              <a:cxnLst/>
              <a:rect r="r" b="b" t="t" l="l"/>
              <a:pathLst>
                <a:path h="1115335" w="2521809">
                  <a:moveTo>
                    <a:pt x="49542" y="0"/>
                  </a:moveTo>
                  <a:lnTo>
                    <a:pt x="2472267" y="0"/>
                  </a:lnTo>
                  <a:cubicBezTo>
                    <a:pt x="2499629" y="0"/>
                    <a:pt x="2521809" y="22181"/>
                    <a:pt x="2521809" y="49542"/>
                  </a:cubicBezTo>
                  <a:lnTo>
                    <a:pt x="2521809" y="1065793"/>
                  </a:lnTo>
                  <a:cubicBezTo>
                    <a:pt x="2521809" y="1093154"/>
                    <a:pt x="2499629" y="1115335"/>
                    <a:pt x="2472267" y="1115335"/>
                  </a:cubicBezTo>
                  <a:lnTo>
                    <a:pt x="49542" y="1115335"/>
                  </a:lnTo>
                  <a:cubicBezTo>
                    <a:pt x="22181" y="1115335"/>
                    <a:pt x="0" y="1093154"/>
                    <a:pt x="0" y="1065793"/>
                  </a:cubicBezTo>
                  <a:lnTo>
                    <a:pt x="0" y="49542"/>
                  </a:lnTo>
                  <a:cubicBezTo>
                    <a:pt x="0" y="22181"/>
                    <a:pt x="22181" y="0"/>
                    <a:pt x="49542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64448" y="1028700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4525446" y="1477167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219669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362346" y="1284875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99735" y="3799381"/>
            <a:ext cx="7017458" cy="4396480"/>
          </a:xfrm>
          <a:custGeom>
            <a:avLst/>
            <a:gdLst/>
            <a:ahLst/>
            <a:cxnLst/>
            <a:rect r="r" b="b" t="t" l="l"/>
            <a:pathLst>
              <a:path h="4396480" w="7017458">
                <a:moveTo>
                  <a:pt x="0" y="0"/>
                </a:moveTo>
                <a:lnTo>
                  <a:pt x="7017459" y="0"/>
                </a:lnTo>
                <a:lnTo>
                  <a:pt x="7017459" y="4396480"/>
                </a:lnTo>
                <a:lnTo>
                  <a:pt x="0" y="439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49024" y="5392148"/>
            <a:ext cx="6834636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The four classes, including intimidation, extortion, workplace harassment, and other harassment, were assigned 0, 1, 2, and 3, respectively.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9761" y="2281839"/>
            <a:ext cx="12412266" cy="56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MACHINE LEARNING - PREPROCESSING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1555" y="1100957"/>
            <a:ext cx="2636293" cy="776361"/>
            <a:chOff x="0" y="0"/>
            <a:chExt cx="3515058" cy="10351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35148" cy="1035148"/>
            </a:xfrm>
            <a:custGeom>
              <a:avLst/>
              <a:gdLst/>
              <a:ahLst/>
              <a:cxnLst/>
              <a:rect r="r" b="b" t="t" l="l"/>
              <a:pathLst>
                <a:path h="1035148" w="1035148">
                  <a:moveTo>
                    <a:pt x="0" y="0"/>
                  </a:moveTo>
                  <a:lnTo>
                    <a:pt x="1035148" y="0"/>
                  </a:lnTo>
                  <a:lnTo>
                    <a:pt x="1035148" y="1035148"/>
                  </a:lnTo>
                  <a:lnTo>
                    <a:pt x="0" y="103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214535" y="378846"/>
              <a:ext cx="2300523" cy="404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99"/>
                </a:lnSpc>
              </a:pPr>
              <a:r>
                <a:rPr lang="en-US" sz="2199">
                  <a:solidFill>
                    <a:srgbClr val="1C1C1C"/>
                  </a:solidFill>
                  <a:latin typeface="Nourd Bold"/>
                </a:rPr>
                <a:t>?ZeroToOne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776447" y="1404141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06586" y="140416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672" y="7236481"/>
            <a:ext cx="15632655" cy="2021819"/>
            <a:chOff x="0" y="0"/>
            <a:chExt cx="5121567" cy="6623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1568" cy="662388"/>
            </a:xfrm>
            <a:custGeom>
              <a:avLst/>
              <a:gdLst/>
              <a:ahLst/>
              <a:cxnLst/>
              <a:rect r="r" b="b" t="t" l="l"/>
              <a:pathLst>
                <a:path h="662388" w="5121568">
                  <a:moveTo>
                    <a:pt x="24762" y="0"/>
                  </a:moveTo>
                  <a:lnTo>
                    <a:pt x="5096806" y="0"/>
                  </a:lnTo>
                  <a:cubicBezTo>
                    <a:pt x="5110481" y="0"/>
                    <a:pt x="5121568" y="11086"/>
                    <a:pt x="5121568" y="24762"/>
                  </a:cubicBezTo>
                  <a:lnTo>
                    <a:pt x="5121568" y="637626"/>
                  </a:lnTo>
                  <a:cubicBezTo>
                    <a:pt x="5121568" y="644193"/>
                    <a:pt x="5118959" y="650492"/>
                    <a:pt x="5114315" y="655135"/>
                  </a:cubicBezTo>
                  <a:cubicBezTo>
                    <a:pt x="5109671" y="659779"/>
                    <a:pt x="5103373" y="662388"/>
                    <a:pt x="5096806" y="662388"/>
                  </a:cubicBezTo>
                  <a:lnTo>
                    <a:pt x="24762" y="662388"/>
                  </a:lnTo>
                  <a:cubicBezTo>
                    <a:pt x="11086" y="662388"/>
                    <a:pt x="0" y="651302"/>
                    <a:pt x="0" y="637626"/>
                  </a:cubicBezTo>
                  <a:lnTo>
                    <a:pt x="0" y="24762"/>
                  </a:lnTo>
                  <a:cubicBezTo>
                    <a:pt x="0" y="18195"/>
                    <a:pt x="2609" y="11896"/>
                    <a:pt x="7253" y="7253"/>
                  </a:cubicBezTo>
                  <a:cubicBezTo>
                    <a:pt x="11896" y="2609"/>
                    <a:pt x="18195" y="0"/>
                    <a:pt x="24762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4122545"/>
            <a:ext cx="8352783" cy="2351754"/>
          </a:xfrm>
          <a:custGeom>
            <a:avLst/>
            <a:gdLst/>
            <a:ahLst/>
            <a:cxnLst/>
            <a:rect r="r" b="b" t="t" l="l"/>
            <a:pathLst>
              <a:path h="2351754" w="8352783">
                <a:moveTo>
                  <a:pt x="0" y="0"/>
                </a:moveTo>
                <a:lnTo>
                  <a:pt x="8352783" y="0"/>
                </a:lnTo>
                <a:lnTo>
                  <a:pt x="8352783" y="2351754"/>
                </a:lnTo>
                <a:lnTo>
                  <a:pt x="0" y="235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34255" y="4000214"/>
            <a:ext cx="7125045" cy="2596415"/>
          </a:xfrm>
          <a:custGeom>
            <a:avLst/>
            <a:gdLst/>
            <a:ahLst/>
            <a:cxnLst/>
            <a:rect r="r" b="b" t="t" l="l"/>
            <a:pathLst>
              <a:path h="2596415" w="7125045">
                <a:moveTo>
                  <a:pt x="0" y="0"/>
                </a:moveTo>
                <a:lnTo>
                  <a:pt x="7125045" y="0"/>
                </a:lnTo>
                <a:lnTo>
                  <a:pt x="7125045" y="2596415"/>
                </a:lnTo>
                <a:lnTo>
                  <a:pt x="0" y="2596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661824" y="1917415"/>
            <a:ext cx="12964352" cy="208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COMPARISON</a:t>
            </a:r>
          </a:p>
          <a:p>
            <a:pPr algn="ctr">
              <a:lnSpc>
                <a:spcPts val="3999"/>
              </a:lnSpc>
            </a:pPr>
          </a:p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1C1C1C"/>
                </a:solidFill>
                <a:latin typeface="Hatton Ultra-Bold"/>
              </a:rPr>
              <a:t>ML vs Klue/bert-base</a:t>
            </a:r>
          </a:p>
          <a:p>
            <a:pPr algn="ctr">
              <a:lnSpc>
                <a:spcPts val="39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20471" y="7837180"/>
            <a:ext cx="14495617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The Naive Bayes model, exhibiting the highest accuracy, achieves an approximate accuracy rate of 83.5%,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whereas the Klue/bert-base model attains a higher accuracy at around 90%.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0594" y="2198913"/>
            <a:ext cx="16230600" cy="11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1C1C1C"/>
                </a:solidFill>
                <a:latin typeface="Hatton Ultra-Bold"/>
              </a:rPr>
              <a:t>PRE-TRAINED 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58731"/>
            <a:ext cx="3494852" cy="954083"/>
            <a:chOff x="0" y="0"/>
            <a:chExt cx="1010276" cy="2758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64448" y="658731"/>
            <a:ext cx="3494852" cy="954083"/>
            <a:chOff x="0" y="0"/>
            <a:chExt cx="1010276" cy="2758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4525446" y="1135772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19669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4362346" y="914906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441733" y="0"/>
                </a:moveTo>
                <a:lnTo>
                  <a:pt x="0" y="0"/>
                </a:lnTo>
                <a:lnTo>
                  <a:pt x="0" y="441733"/>
                </a:lnTo>
                <a:lnTo>
                  <a:pt x="441733" y="441733"/>
                </a:lnTo>
                <a:lnTo>
                  <a:pt x="4417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1555" y="730988"/>
            <a:ext cx="776361" cy="776361"/>
          </a:xfrm>
          <a:custGeom>
            <a:avLst/>
            <a:gdLst/>
            <a:ahLst/>
            <a:cxnLst/>
            <a:rect r="r" b="b" t="t" l="l"/>
            <a:pathLst>
              <a:path h="776361" w="776361">
                <a:moveTo>
                  <a:pt x="0" y="0"/>
                </a:moveTo>
                <a:lnTo>
                  <a:pt x="776361" y="0"/>
                </a:lnTo>
                <a:lnTo>
                  <a:pt x="776361" y="776361"/>
                </a:lnTo>
                <a:lnTo>
                  <a:pt x="0" y="776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22456" y="1024647"/>
            <a:ext cx="1725392" cy="29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?ZeroToOne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76447" y="1034172"/>
            <a:ext cx="6735106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|  Task Classification  |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06586" y="1034194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08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03393" y="3868964"/>
            <a:ext cx="7840607" cy="5717628"/>
            <a:chOff x="0" y="0"/>
            <a:chExt cx="2568738" cy="18732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68738" cy="1873208"/>
            </a:xfrm>
            <a:custGeom>
              <a:avLst/>
              <a:gdLst/>
              <a:ahLst/>
              <a:cxnLst/>
              <a:rect r="r" b="b" t="t" l="l"/>
              <a:pathLst>
                <a:path h="1873208" w="2568738">
                  <a:moveTo>
                    <a:pt x="49371" y="0"/>
                  </a:moveTo>
                  <a:lnTo>
                    <a:pt x="2519368" y="0"/>
                  </a:lnTo>
                  <a:cubicBezTo>
                    <a:pt x="2532462" y="0"/>
                    <a:pt x="2545019" y="5202"/>
                    <a:pt x="2554278" y="14460"/>
                  </a:cubicBezTo>
                  <a:cubicBezTo>
                    <a:pt x="2563537" y="23719"/>
                    <a:pt x="2568738" y="36277"/>
                    <a:pt x="2568738" y="49371"/>
                  </a:cubicBezTo>
                  <a:lnTo>
                    <a:pt x="2568738" y="1823838"/>
                  </a:lnTo>
                  <a:cubicBezTo>
                    <a:pt x="2568738" y="1836932"/>
                    <a:pt x="2563537" y="1849489"/>
                    <a:pt x="2554278" y="1858748"/>
                  </a:cubicBezTo>
                  <a:cubicBezTo>
                    <a:pt x="2545019" y="1868007"/>
                    <a:pt x="2532462" y="1873208"/>
                    <a:pt x="2519368" y="1873208"/>
                  </a:cubicBezTo>
                  <a:lnTo>
                    <a:pt x="49371" y="1873208"/>
                  </a:lnTo>
                  <a:cubicBezTo>
                    <a:pt x="36277" y="1873208"/>
                    <a:pt x="23719" y="1868007"/>
                    <a:pt x="14460" y="1858748"/>
                  </a:cubicBezTo>
                  <a:cubicBezTo>
                    <a:pt x="5202" y="1849489"/>
                    <a:pt x="0" y="1836932"/>
                    <a:pt x="0" y="1823838"/>
                  </a:cubicBezTo>
                  <a:lnTo>
                    <a:pt x="0" y="49371"/>
                  </a:lnTo>
                  <a:cubicBezTo>
                    <a:pt x="0" y="36277"/>
                    <a:pt x="5202" y="23719"/>
                    <a:pt x="14460" y="14460"/>
                  </a:cubicBezTo>
                  <a:cubicBezTo>
                    <a:pt x="23719" y="5202"/>
                    <a:pt x="36277" y="0"/>
                    <a:pt x="49371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852837" y="4646248"/>
            <a:ext cx="6703620" cy="416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C1C1C"/>
                </a:solidFill>
                <a:latin typeface="Nourd"/>
              </a:rPr>
              <a:t>Baseline model: Klue/bert-base</a:t>
            </a:r>
          </a:p>
          <a:p>
            <a:pPr>
              <a:lnSpc>
                <a:spcPts val="3639"/>
              </a:lnSpc>
            </a:pP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1C1C1C"/>
                </a:solidFill>
                <a:latin typeface="Nourd"/>
              </a:rPr>
              <a:t> Trial:</a:t>
            </a:r>
          </a:p>
          <a:p>
            <a:pPr>
              <a:lnSpc>
                <a:spcPts val="3639"/>
              </a:lnSpc>
            </a:pP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C1C1C"/>
                </a:solidFill>
                <a:latin typeface="Nourd"/>
              </a:rPr>
              <a:t>Klue/roberta-large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1C1C1C"/>
                </a:solidFill>
                <a:latin typeface="Nourd"/>
              </a:rPr>
              <a:t>skt/kogpt2-base-v2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</a:p>
          <a:p>
            <a:pPr>
              <a:lnSpc>
                <a:spcPts val="3639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9529108" y="3868964"/>
            <a:ext cx="7961282" cy="5717628"/>
            <a:chOff x="0" y="0"/>
            <a:chExt cx="2608274" cy="18732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08274" cy="1873208"/>
            </a:xfrm>
            <a:custGeom>
              <a:avLst/>
              <a:gdLst/>
              <a:ahLst/>
              <a:cxnLst/>
              <a:rect r="r" b="b" t="t" l="l"/>
              <a:pathLst>
                <a:path h="1873208" w="2608274">
                  <a:moveTo>
                    <a:pt x="48622" y="0"/>
                  </a:moveTo>
                  <a:lnTo>
                    <a:pt x="2559652" y="0"/>
                  </a:lnTo>
                  <a:cubicBezTo>
                    <a:pt x="2586505" y="0"/>
                    <a:pt x="2608274" y="21769"/>
                    <a:pt x="2608274" y="48622"/>
                  </a:cubicBezTo>
                  <a:lnTo>
                    <a:pt x="2608274" y="1824586"/>
                  </a:lnTo>
                  <a:cubicBezTo>
                    <a:pt x="2608274" y="1851439"/>
                    <a:pt x="2586505" y="1873208"/>
                    <a:pt x="2559652" y="1873208"/>
                  </a:cubicBezTo>
                  <a:lnTo>
                    <a:pt x="48622" y="1873208"/>
                  </a:lnTo>
                  <a:cubicBezTo>
                    <a:pt x="21769" y="1873208"/>
                    <a:pt x="0" y="1851439"/>
                    <a:pt x="0" y="1824586"/>
                  </a:cubicBezTo>
                  <a:lnTo>
                    <a:pt x="0" y="48622"/>
                  </a:lnTo>
                  <a:cubicBezTo>
                    <a:pt x="0" y="21769"/>
                    <a:pt x="21769" y="0"/>
                    <a:pt x="4862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121906" y="5095875"/>
            <a:ext cx="6775686" cy="428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https://huggingface.co/klue/bert-base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https://huggingface.co/klue/roberta-large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https://huggingface.co/beomi/kcbert-base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https://huggingface.co/tunib/electra-ko-en-base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C1C1C"/>
                </a:solidFill>
                <a:latin typeface="Nourd"/>
              </a:rPr>
              <a:t>https://huggingface.co/monologg/koelectra-base-v3-discriminator</a:t>
            </a: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121906" y="4451938"/>
            <a:ext cx="265455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 Bold"/>
              </a:rPr>
              <a:t>REFERENCE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89065"/>
            <a:ext cx="16230600" cy="954083"/>
            <a:chOff x="0" y="0"/>
            <a:chExt cx="5317466" cy="312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17466" cy="312577"/>
            </a:xfrm>
            <a:custGeom>
              <a:avLst/>
              <a:gdLst/>
              <a:ahLst/>
              <a:cxnLst/>
              <a:rect r="r" b="b" t="t" l="l"/>
              <a:pathLst>
                <a:path h="312577" w="5317466">
                  <a:moveTo>
                    <a:pt x="23850" y="0"/>
                  </a:moveTo>
                  <a:lnTo>
                    <a:pt x="5293616" y="0"/>
                  </a:lnTo>
                  <a:cubicBezTo>
                    <a:pt x="5299942" y="0"/>
                    <a:pt x="5306008" y="2513"/>
                    <a:pt x="5310481" y="6985"/>
                  </a:cubicBezTo>
                  <a:cubicBezTo>
                    <a:pt x="5314953" y="11458"/>
                    <a:pt x="5317466" y="17524"/>
                    <a:pt x="5317466" y="23850"/>
                  </a:cubicBezTo>
                  <a:lnTo>
                    <a:pt x="5317466" y="288727"/>
                  </a:lnTo>
                  <a:cubicBezTo>
                    <a:pt x="5317466" y="295052"/>
                    <a:pt x="5314953" y="301118"/>
                    <a:pt x="5310481" y="305591"/>
                  </a:cubicBezTo>
                  <a:cubicBezTo>
                    <a:pt x="5306008" y="310064"/>
                    <a:pt x="5299942" y="312577"/>
                    <a:pt x="5293616" y="312577"/>
                  </a:cubicBezTo>
                  <a:lnTo>
                    <a:pt x="23850" y="312577"/>
                  </a:lnTo>
                  <a:cubicBezTo>
                    <a:pt x="17524" y="312577"/>
                    <a:pt x="11458" y="310064"/>
                    <a:pt x="6985" y="305591"/>
                  </a:cubicBezTo>
                  <a:cubicBezTo>
                    <a:pt x="2513" y="301118"/>
                    <a:pt x="0" y="295052"/>
                    <a:pt x="0" y="288727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D0C9C0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8869067" y="8737532"/>
            <a:ext cx="54986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1017143"/>
            <a:ext cx="3494852" cy="954083"/>
            <a:chOff x="0" y="0"/>
            <a:chExt cx="1010276" cy="275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241" y="1158564"/>
            <a:ext cx="556031" cy="614091"/>
          </a:xfrm>
          <a:custGeom>
            <a:avLst/>
            <a:gdLst/>
            <a:ahLst/>
            <a:cxnLst/>
            <a:rect r="r" b="b" t="t" l="l"/>
            <a:pathLst>
              <a:path h="614091" w="556031">
                <a:moveTo>
                  <a:pt x="0" y="0"/>
                </a:moveTo>
                <a:lnTo>
                  <a:pt x="556031" y="0"/>
                </a:lnTo>
                <a:lnTo>
                  <a:pt x="556031" y="614091"/>
                </a:lnTo>
                <a:lnTo>
                  <a:pt x="0" y="61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4448" y="1017143"/>
            <a:ext cx="3494852" cy="954083"/>
            <a:chOff x="0" y="0"/>
            <a:chExt cx="1010276" cy="275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0276" cy="275802"/>
            </a:xfrm>
            <a:custGeom>
              <a:avLst/>
              <a:gdLst/>
              <a:ahLst/>
              <a:cxnLst/>
              <a:rect r="r" b="b" t="t" l="l"/>
              <a:pathLst>
                <a:path h="275802" w="1010276">
                  <a:moveTo>
                    <a:pt x="110762" y="0"/>
                  </a:moveTo>
                  <a:lnTo>
                    <a:pt x="899515" y="0"/>
                  </a:lnTo>
                  <a:cubicBezTo>
                    <a:pt x="928890" y="0"/>
                    <a:pt x="957063" y="11670"/>
                    <a:pt x="977835" y="32441"/>
                  </a:cubicBezTo>
                  <a:cubicBezTo>
                    <a:pt x="998607" y="53213"/>
                    <a:pt x="1010276" y="81386"/>
                    <a:pt x="1010276" y="110762"/>
                  </a:cubicBezTo>
                  <a:lnTo>
                    <a:pt x="1010276" y="165040"/>
                  </a:lnTo>
                  <a:cubicBezTo>
                    <a:pt x="1010276" y="194416"/>
                    <a:pt x="998607" y="222589"/>
                    <a:pt x="977835" y="243361"/>
                  </a:cubicBezTo>
                  <a:cubicBezTo>
                    <a:pt x="957063" y="264133"/>
                    <a:pt x="928890" y="275802"/>
                    <a:pt x="899515" y="275802"/>
                  </a:cubicBezTo>
                  <a:lnTo>
                    <a:pt x="110762" y="275802"/>
                  </a:lnTo>
                  <a:cubicBezTo>
                    <a:pt x="81386" y="275802"/>
                    <a:pt x="53213" y="264133"/>
                    <a:pt x="32441" y="243361"/>
                  </a:cubicBezTo>
                  <a:cubicBezTo>
                    <a:pt x="11670" y="222589"/>
                    <a:pt x="0" y="194416"/>
                    <a:pt x="0" y="165040"/>
                  </a:cubicBezTo>
                  <a:lnTo>
                    <a:pt x="0" y="110762"/>
                  </a:lnTo>
                  <a:cubicBezTo>
                    <a:pt x="0" y="81386"/>
                    <a:pt x="11670" y="53213"/>
                    <a:pt x="32441" y="32441"/>
                  </a:cubicBezTo>
                  <a:cubicBezTo>
                    <a:pt x="53213" y="11670"/>
                    <a:pt x="81386" y="0"/>
                    <a:pt x="110762" y="0"/>
                  </a:cubicBezTo>
                  <a:close/>
                </a:path>
              </a:pathLst>
            </a:custGeom>
            <a:solidFill>
              <a:srgbClr val="EFEAD8"/>
            </a:solidFill>
            <a:ln w="57150">
              <a:solidFill>
                <a:srgbClr val="1C1C1C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85339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Submit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6457" y="8514702"/>
            <a:ext cx="3234636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CLAUDIA ALVES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0514" y="8664529"/>
            <a:ext cx="1831118" cy="25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"/>
              </a:rPr>
              <a:t>Subject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1633" y="8514702"/>
            <a:ext cx="3780122" cy="45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1C1C1C"/>
                </a:solidFill>
                <a:latin typeface="Nourd"/>
              </a:rPr>
              <a:t>BUSINESS MARKETING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2072" y="1228186"/>
            <a:ext cx="1725392" cy="57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1C1C1C"/>
                </a:solidFill>
                <a:latin typeface="Nourd Bold"/>
              </a:rPr>
              <a:t>Thynk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83921" y="2917550"/>
            <a:ext cx="11320158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Bold"/>
              </a:rPr>
              <a:t>PRE-TRAINED MODELS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1C1C1C"/>
                </a:solidFill>
                <a:latin typeface="Hatton Bold"/>
              </a:rPr>
              <a:t>KLUE/BERT-BASE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219669" y="1273318"/>
            <a:ext cx="441733" cy="441733"/>
          </a:xfrm>
          <a:custGeom>
            <a:avLst/>
            <a:gdLst/>
            <a:ahLst/>
            <a:cxnLst/>
            <a:rect r="r" b="b" t="t" l="l"/>
            <a:pathLst>
              <a:path h="441733" w="441733">
                <a:moveTo>
                  <a:pt x="0" y="0"/>
                </a:moveTo>
                <a:lnTo>
                  <a:pt x="441733" y="0"/>
                </a:lnTo>
                <a:lnTo>
                  <a:pt x="441733" y="441733"/>
                </a:lnTo>
                <a:lnTo>
                  <a:pt x="0" y="441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rot="0">
            <a:off x="4523552" y="1465610"/>
            <a:ext cx="9240896" cy="0"/>
          </a:xfrm>
          <a:prstGeom prst="line">
            <a:avLst/>
          </a:prstGeom>
          <a:ln cap="flat" w="57150">
            <a:solidFill>
              <a:srgbClr val="1C1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362346" y="1404365"/>
            <a:ext cx="1210577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1C1C1C"/>
                </a:solidFill>
                <a:latin typeface="Nourd Bold"/>
              </a:rPr>
              <a:t>Start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DAFs_p5VQI8</dc:identifier>
  <dcterms:modified xsi:type="dcterms:W3CDTF">2011-08-01T06:04:30Z</dcterms:modified>
  <cp:revision>1</cp:revision>
  <dc:title>Cream Modern Simple &amp; Lined Thesis Defense Presentation</dc:title>
</cp:coreProperties>
</file>